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5"/>
  </p:notesMasterIdLst>
  <p:handoutMasterIdLst>
    <p:handoutMasterId r:id="rId16"/>
  </p:handoutMasterIdLst>
  <p:sldIdLst>
    <p:sldId id="264" r:id="rId5"/>
    <p:sldId id="268" r:id="rId6"/>
    <p:sldId id="281" r:id="rId7"/>
    <p:sldId id="276" r:id="rId8"/>
    <p:sldId id="280" r:id="rId9"/>
    <p:sldId id="270" r:id="rId10"/>
    <p:sldId id="269" r:id="rId11"/>
    <p:sldId id="283" r:id="rId12"/>
    <p:sldId id="282" r:id="rId13"/>
    <p:sldId id="284" r:id="rId14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pos="3839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280" autoAdjust="0"/>
  </p:normalViewPr>
  <p:slideViewPr>
    <p:cSldViewPr showGuides="1">
      <p:cViewPr varScale="1">
        <p:scale>
          <a:sx n="114" d="100"/>
          <a:sy n="114" d="100"/>
        </p:scale>
        <p:origin x="414" y="10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3C59C-4E16-4A64-A766-34DB213E11B3}" type="datetimeFigureOut">
              <a:rPr lang="en-US">
                <a:solidFill>
                  <a:schemeClr val="tx2"/>
                </a:solidFill>
              </a:rPr>
              <a:t>11/4/2016</a:t>
            </a:fld>
            <a:endParaRPr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77566-CD65-4859-9FA1-43956DC85B8C}" type="slidenum">
              <a:rPr>
                <a:solidFill>
                  <a:schemeClr val="tx2"/>
                </a:solidFill>
              </a:rPr>
              <a:t>‹#›</a:t>
            </a:fld>
            <a:endParaRPr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95CF31C-F757-429C-A789-86504F04C3BE}" type="datetimeFigureOut">
              <a:rPr lang="en-US"/>
              <a:pPr/>
              <a:t>11/4/2016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40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en-US"/>
              <a:t>11/4/2016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en-US"/>
              <a:t>11/4/2016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A30F4-0B4E-4E4B-BC36-C30CD13F4E17}" type="datetimeFigureOut">
              <a:rPr lang="en-US"/>
              <a:t>11/4/2016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anchor="t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1706581" indent="0">
              <a:buNone/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11/4/2016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11/4/2016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11/4/2016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11/4/2016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en-US"/>
              <a:t>11/4/2016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en-US"/>
              <a:t>11/4/2016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fld id="{2DD204D1-F9BD-4643-8480-6EA41EB484F1}" type="datetimeFigureOut">
              <a:rPr lang="en-US" smtClean="0"/>
              <a:pPr/>
              <a:t>11/4/2016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6.xml"/><Relationship Id="rId1" Type="http://schemas.openxmlformats.org/officeDocument/2006/relationships/video" Target="https://www.youtube.com/embed/exYVRtnRJZA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Death of Romeo and Juliet Through Different Mediums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Caitlin Kurtz</a:t>
            </a:r>
          </a:p>
          <a:p>
            <a:r>
              <a:rPr lang="en-US" sz="1200" dirty="0">
                <a:solidFill>
                  <a:schemeClr val="accent3">
                    <a:lumMod val="50000"/>
                  </a:schemeClr>
                </a:solidFill>
              </a:rPr>
              <a:t>9-10.RL.7 Analyze the representation of a subject or a key scene in two different artistic mediums, including what is emphasized or absent in each treatment</a:t>
            </a:r>
            <a:endParaRPr lang="en-US" sz="12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13212" y="304800"/>
            <a:ext cx="36343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Discussion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48776" y="1524000"/>
            <a:ext cx="10363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Discuss the following questions with your group: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Which method of storytelling do you prefer: Art, Script, or Performance?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Why? What makes one medium of storytelling better than the other?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Is there something missing from the story when it is adapted to another type of medium? Or is something else added?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Why do you think Romeo and Juliet is still studied today? 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846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William Shakespeare</a:t>
            </a:r>
          </a:p>
        </p:txBody>
      </p:sp>
      <p:pic>
        <p:nvPicPr>
          <p:cNvPr id="7" name="Content Placeholder 6" descr="Description Shakespeare Droeshout 1623.jp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806" y="2209800"/>
            <a:ext cx="3962400" cy="3962400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Lord Frederick Leighton</a:t>
            </a:r>
          </a:p>
        </p:txBody>
      </p:sp>
      <p:pic>
        <p:nvPicPr>
          <p:cNvPr id="8" name="Content Placeholder 7" descr="File:1880 Frederic Leighton - Self portrait.jpg - Wikipedia, the free ...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2535" y="2209800"/>
            <a:ext cx="3186968" cy="3962400"/>
          </a:xfrm>
        </p:spPr>
      </p:pic>
      <p:sp>
        <p:nvSpPr>
          <p:cNvPr id="9" name="Rectangle 8"/>
          <p:cNvSpPr/>
          <p:nvPr/>
        </p:nvSpPr>
        <p:spPr>
          <a:xfrm>
            <a:off x="4189412" y="381000"/>
            <a:ext cx="3594254" cy="923330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en-US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Two Artists</a:t>
            </a:r>
          </a:p>
        </p:txBody>
      </p:sp>
    </p:spTree>
    <p:extLst>
      <p:ext uri="{BB962C8B-B14F-4D97-AF65-F5344CB8AC3E}">
        <p14:creationId xmlns:p14="http://schemas.microsoft.com/office/powerpoint/2010/main" val="3296948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William Shakespeare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1564-1616 Stratford-Upon-Avon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approximately 38 plays</a:t>
            </a:r>
          </a:p>
          <a:p>
            <a:r>
              <a:rPr lang="en-US" dirty="0"/>
              <a:t>154 sonnets</a:t>
            </a:r>
          </a:p>
          <a:p>
            <a:r>
              <a:rPr lang="en-US" dirty="0"/>
              <a:t>two long narrative poems</a:t>
            </a:r>
          </a:p>
          <a:p>
            <a:r>
              <a:rPr lang="en-US" dirty="0"/>
              <a:t>and a few other verses</a:t>
            </a:r>
          </a:p>
          <a:p>
            <a:r>
              <a:rPr lang="en-US" dirty="0"/>
              <a:t>The Globe Theater</a:t>
            </a:r>
          </a:p>
          <a:p>
            <a:r>
              <a:rPr lang="en-US" dirty="0"/>
              <a:t>Actor turned playwright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Romeo and Juliet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Based on an Italian tale by Arthur Brooke in 1562</a:t>
            </a:r>
          </a:p>
          <a:p>
            <a:r>
              <a:rPr lang="en-US" dirty="0"/>
              <a:t>Written sometime between 1591-1595</a:t>
            </a:r>
          </a:p>
          <a:p>
            <a:r>
              <a:rPr lang="en-US" dirty="0"/>
              <a:t>Themes of love, fate and chance, and opposites like light/dark, hate/love</a:t>
            </a:r>
          </a:p>
        </p:txBody>
      </p:sp>
      <p:pic>
        <p:nvPicPr>
          <p:cNvPr id="9" name="Picture 8" descr="Book and Quill by Sassy-Stock on DeviantArt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212" y="4953000"/>
            <a:ext cx="2495030" cy="1712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892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Lord Frederick Leighton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1830-1896 Yorkshire</a:t>
            </a:r>
          </a:p>
          <a:p>
            <a:r>
              <a:rPr lang="en-US" dirty="0"/>
              <a:t>From very wealthy family, Father was a doctor</a:t>
            </a:r>
          </a:p>
          <a:p>
            <a:r>
              <a:rPr lang="en-US" dirty="0"/>
              <a:t>1896, he was ennobled, becoming Frederic, Lord Leighton, Baron of Stretton. </a:t>
            </a:r>
          </a:p>
          <a:p>
            <a:r>
              <a:rPr lang="en-US" dirty="0"/>
              <a:t>Only British artist to have been awarded this honor </a:t>
            </a:r>
          </a:p>
          <a:p>
            <a:r>
              <a:rPr lang="en-US" dirty="0"/>
              <a:t>Buried in St Paul's Cathedral</a:t>
            </a:r>
          </a:p>
        </p:txBody>
      </p:sp>
      <p:pic>
        <p:nvPicPr>
          <p:cNvPr id="2" name="Picture 1" descr="一人設計學院～One Man Show Design Institute: 3.0-2 人類畫出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4551" y="4572000"/>
            <a:ext cx="2820112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182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solidFill>
                  <a:srgbClr val="C00000"/>
                </a:solidFill>
              </a:rPr>
              <a:t>The Reconciliation of the Montagues and Capulets over the Dead Bodies of Romeo and Juliet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1855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Oil on canvas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70 x 91 inches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Now located in Atlanta, GA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813" y="761411"/>
            <a:ext cx="6805612" cy="5335178"/>
          </a:xfrm>
        </p:spPr>
      </p:pic>
    </p:spTree>
    <p:extLst>
      <p:ext uri="{BB962C8B-B14F-4D97-AF65-F5344CB8AC3E}">
        <p14:creationId xmlns:p14="http://schemas.microsoft.com/office/powerpoint/2010/main" val="1750688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67437" y="1371600"/>
            <a:ext cx="6092825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chemeClr val="bg2">
                    <a:lumMod val="50000"/>
                  </a:schemeClr>
                </a:solidFill>
                <a:latin typeface="Helvetica" panose="020B0604020202020204" pitchFamily="34" charset="0"/>
              </a:rPr>
              <a:t>Capulet</a:t>
            </a:r>
          </a:p>
          <a:p>
            <a:r>
              <a:rPr lang="en-US" sz="2000" dirty="0">
                <a:solidFill>
                  <a:srgbClr val="6E6E6E"/>
                </a:solidFill>
                <a:latin typeface="Helvetica" panose="020B0604020202020204" pitchFamily="34" charset="0"/>
              </a:rPr>
              <a:t>As rich shall Romeo’s by his lady’s lie,</a:t>
            </a:r>
          </a:p>
          <a:p>
            <a:r>
              <a:rPr lang="en-US" sz="2000" dirty="0">
                <a:solidFill>
                  <a:srgbClr val="6E6E6E"/>
                </a:solidFill>
                <a:latin typeface="Helvetica" panose="020B0604020202020204" pitchFamily="34" charset="0"/>
              </a:rPr>
              <a:t>Poor sacrifices of our enmity!</a:t>
            </a:r>
          </a:p>
          <a:p>
            <a:r>
              <a:rPr lang="en-US" sz="2000" b="1" dirty="0">
                <a:solidFill>
                  <a:schemeClr val="accent3">
                    <a:lumMod val="75000"/>
                  </a:schemeClr>
                </a:solidFill>
                <a:latin typeface="Helvetica" panose="020B0604020202020204" pitchFamily="34" charset="0"/>
              </a:rPr>
              <a:t>Prince Escalus</a:t>
            </a:r>
          </a:p>
          <a:p>
            <a:r>
              <a:rPr lang="en-US" sz="2000" dirty="0">
                <a:solidFill>
                  <a:srgbClr val="6E6E6E"/>
                </a:solidFill>
                <a:latin typeface="Helvetica" panose="020B0604020202020204" pitchFamily="34" charset="0"/>
              </a:rPr>
              <a:t>A glooming peace this morning with it brings,</a:t>
            </a:r>
          </a:p>
          <a:p>
            <a:r>
              <a:rPr lang="en-US" sz="2000" dirty="0">
                <a:solidFill>
                  <a:srgbClr val="6E6E6E"/>
                </a:solidFill>
                <a:latin typeface="Helvetica" panose="020B0604020202020204" pitchFamily="34" charset="0"/>
              </a:rPr>
              <a:t>The sun, for sorrow, will not show his head.</a:t>
            </a:r>
          </a:p>
          <a:p>
            <a:r>
              <a:rPr lang="en-US" sz="2000" dirty="0">
                <a:solidFill>
                  <a:srgbClr val="6E6E6E"/>
                </a:solidFill>
                <a:latin typeface="Helvetica" panose="020B0604020202020204" pitchFamily="34" charset="0"/>
              </a:rPr>
              <a:t>Go hence to have more talk of these sad things;</a:t>
            </a:r>
          </a:p>
          <a:p>
            <a:r>
              <a:rPr lang="en-US" sz="2000" dirty="0">
                <a:solidFill>
                  <a:srgbClr val="6E6E6E"/>
                </a:solidFill>
                <a:latin typeface="Helvetica" panose="020B0604020202020204" pitchFamily="34" charset="0"/>
              </a:rPr>
              <a:t>Some shall be </a:t>
            </a:r>
            <a:r>
              <a:rPr lang="en-US" sz="2000" dirty="0" err="1">
                <a:solidFill>
                  <a:srgbClr val="6E6E6E"/>
                </a:solidFill>
                <a:latin typeface="Helvetica" panose="020B0604020202020204" pitchFamily="34" charset="0"/>
              </a:rPr>
              <a:t>pardon’d</a:t>
            </a:r>
            <a:r>
              <a:rPr lang="en-US" sz="2000" dirty="0">
                <a:solidFill>
                  <a:srgbClr val="6E6E6E"/>
                </a:solidFill>
                <a:latin typeface="Helvetica" panose="020B0604020202020204" pitchFamily="34" charset="0"/>
              </a:rPr>
              <a:t>, and some punished:</a:t>
            </a:r>
          </a:p>
          <a:p>
            <a:r>
              <a:rPr lang="en-US" sz="2000" dirty="0">
                <a:solidFill>
                  <a:srgbClr val="6E6E6E"/>
                </a:solidFill>
                <a:latin typeface="Helvetica" panose="020B0604020202020204" pitchFamily="34" charset="0"/>
              </a:rPr>
              <a:t>For never was a story of more woe</a:t>
            </a:r>
          </a:p>
          <a:p>
            <a:r>
              <a:rPr lang="en-US" sz="2000" dirty="0">
                <a:solidFill>
                  <a:srgbClr val="6E6E6E"/>
                </a:solidFill>
                <a:latin typeface="Helvetica" panose="020B0604020202020204" pitchFamily="34" charset="0"/>
              </a:rPr>
              <a:t>Than this of Juliet and her Romeo.</a:t>
            </a:r>
            <a:endParaRPr lang="en-US" sz="2000" b="0" i="0" dirty="0">
              <a:solidFill>
                <a:srgbClr val="6E6E6E"/>
              </a:solidFill>
              <a:effectLst/>
              <a:latin typeface="Helvetica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4612" y="-2796"/>
            <a:ext cx="6092825" cy="68634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chemeClr val="accent3">
                    <a:lumMod val="75000"/>
                  </a:schemeClr>
                </a:solidFill>
                <a:latin typeface="Helvetica" panose="020B0604020202020204" pitchFamily="34" charset="0"/>
              </a:rPr>
              <a:t>Prince Escalus</a:t>
            </a:r>
          </a:p>
          <a:p>
            <a:r>
              <a:rPr lang="en-US" sz="2000" dirty="0">
                <a:solidFill>
                  <a:srgbClr val="6E6E6E"/>
                </a:solidFill>
                <a:latin typeface="Helvetica" panose="020B0604020202020204" pitchFamily="34" charset="0"/>
              </a:rPr>
              <a:t>This letter doth make good the friar’s words,</a:t>
            </a:r>
          </a:p>
          <a:p>
            <a:r>
              <a:rPr lang="en-US" sz="2000" dirty="0">
                <a:solidFill>
                  <a:srgbClr val="6E6E6E"/>
                </a:solidFill>
                <a:latin typeface="Helvetica" panose="020B0604020202020204" pitchFamily="34" charset="0"/>
              </a:rPr>
              <a:t>Their course of love, the tidings of her death;</a:t>
            </a:r>
          </a:p>
          <a:p>
            <a:r>
              <a:rPr lang="en-US" sz="2000" dirty="0">
                <a:solidFill>
                  <a:srgbClr val="6E6E6E"/>
                </a:solidFill>
                <a:latin typeface="Helvetica" panose="020B0604020202020204" pitchFamily="34" charset="0"/>
              </a:rPr>
              <a:t>And here he writes that he did buy a poison</a:t>
            </a:r>
          </a:p>
          <a:p>
            <a:r>
              <a:rPr lang="en-US" sz="2000" dirty="0">
                <a:solidFill>
                  <a:srgbClr val="6E6E6E"/>
                </a:solidFill>
                <a:latin typeface="Helvetica" panose="020B0604020202020204" pitchFamily="34" charset="0"/>
              </a:rPr>
              <a:t>Of a poor ‘</a:t>
            </a:r>
            <a:r>
              <a:rPr lang="en-US" sz="2000" dirty="0" err="1">
                <a:solidFill>
                  <a:srgbClr val="6E6E6E"/>
                </a:solidFill>
                <a:latin typeface="Helvetica" panose="020B0604020202020204" pitchFamily="34" charset="0"/>
              </a:rPr>
              <a:t>pothecary</a:t>
            </a:r>
            <a:r>
              <a:rPr lang="en-US" sz="2000" dirty="0">
                <a:solidFill>
                  <a:srgbClr val="6E6E6E"/>
                </a:solidFill>
                <a:latin typeface="Helvetica" panose="020B0604020202020204" pitchFamily="34" charset="0"/>
              </a:rPr>
              <a:t>, and therewithal</a:t>
            </a:r>
          </a:p>
          <a:p>
            <a:r>
              <a:rPr lang="en-US" sz="2000" dirty="0">
                <a:solidFill>
                  <a:srgbClr val="6E6E6E"/>
                </a:solidFill>
                <a:latin typeface="Helvetica" panose="020B0604020202020204" pitchFamily="34" charset="0"/>
              </a:rPr>
              <a:t>Came to this vault, to die and lie with Juliet.</a:t>
            </a:r>
          </a:p>
          <a:p>
            <a:r>
              <a:rPr lang="en-US" sz="2000" dirty="0">
                <a:solidFill>
                  <a:srgbClr val="6E6E6E"/>
                </a:solidFill>
                <a:latin typeface="Helvetica" panose="020B0604020202020204" pitchFamily="34" charset="0"/>
              </a:rPr>
              <a:t>Where be these enemies? Capulet! Montague!</a:t>
            </a:r>
          </a:p>
          <a:p>
            <a:r>
              <a:rPr lang="en-US" sz="2000" dirty="0">
                <a:solidFill>
                  <a:srgbClr val="6E6E6E"/>
                </a:solidFill>
                <a:latin typeface="Helvetica" panose="020B0604020202020204" pitchFamily="34" charset="0"/>
              </a:rPr>
              <a:t>See what a scourge is laid upon your hate,</a:t>
            </a:r>
          </a:p>
          <a:p>
            <a:r>
              <a:rPr lang="en-US" sz="2000" dirty="0">
                <a:solidFill>
                  <a:srgbClr val="6E6E6E"/>
                </a:solidFill>
                <a:latin typeface="Helvetica" panose="020B0604020202020204" pitchFamily="34" charset="0"/>
              </a:rPr>
              <a:t>That heaven finds means to kill your joys with love.</a:t>
            </a:r>
          </a:p>
          <a:p>
            <a:r>
              <a:rPr lang="en-US" sz="2000" dirty="0">
                <a:solidFill>
                  <a:srgbClr val="6E6E6E"/>
                </a:solidFill>
                <a:latin typeface="Helvetica" panose="020B0604020202020204" pitchFamily="34" charset="0"/>
              </a:rPr>
              <a:t>And I for winking at your discords too</a:t>
            </a:r>
          </a:p>
          <a:p>
            <a:r>
              <a:rPr lang="en-US" sz="2000" dirty="0">
                <a:solidFill>
                  <a:srgbClr val="6E6E6E"/>
                </a:solidFill>
                <a:latin typeface="Helvetica" panose="020B0604020202020204" pitchFamily="34" charset="0"/>
              </a:rPr>
              <a:t>Have lost a brace of kinsmen. All are </a:t>
            </a:r>
            <a:r>
              <a:rPr lang="en-US" sz="2000" dirty="0" err="1">
                <a:solidFill>
                  <a:srgbClr val="6E6E6E"/>
                </a:solidFill>
                <a:latin typeface="Helvetica" panose="020B0604020202020204" pitchFamily="34" charset="0"/>
              </a:rPr>
              <a:t>punish’d</a:t>
            </a:r>
            <a:r>
              <a:rPr lang="en-US" sz="2000" dirty="0">
                <a:solidFill>
                  <a:srgbClr val="6E6E6E"/>
                </a:solidFill>
                <a:latin typeface="Helvetica" panose="020B0604020202020204" pitchFamily="34" charset="0"/>
              </a:rPr>
              <a:t>.</a:t>
            </a:r>
          </a:p>
          <a:p>
            <a:r>
              <a:rPr lang="en-US" sz="2000" b="1" dirty="0">
                <a:solidFill>
                  <a:schemeClr val="bg2">
                    <a:lumMod val="50000"/>
                  </a:schemeClr>
                </a:solidFill>
                <a:latin typeface="Helvetica" panose="020B0604020202020204" pitchFamily="34" charset="0"/>
              </a:rPr>
              <a:t>Capulet</a:t>
            </a:r>
          </a:p>
          <a:p>
            <a:r>
              <a:rPr lang="en-US" sz="2000" dirty="0">
                <a:solidFill>
                  <a:srgbClr val="6E6E6E"/>
                </a:solidFill>
                <a:latin typeface="Helvetica" panose="020B0604020202020204" pitchFamily="34" charset="0"/>
              </a:rPr>
              <a:t>O brother Montague, give me thy hand.</a:t>
            </a:r>
          </a:p>
          <a:p>
            <a:r>
              <a:rPr lang="en-US" sz="2000" dirty="0">
                <a:solidFill>
                  <a:srgbClr val="6E6E6E"/>
                </a:solidFill>
                <a:latin typeface="Helvetica" panose="020B0604020202020204" pitchFamily="34" charset="0"/>
              </a:rPr>
              <a:t>This is my daughter’s jointure, for no more</a:t>
            </a:r>
          </a:p>
          <a:p>
            <a:r>
              <a:rPr lang="en-US" sz="2000" dirty="0">
                <a:solidFill>
                  <a:srgbClr val="6E6E6E"/>
                </a:solidFill>
                <a:latin typeface="Helvetica" panose="020B0604020202020204" pitchFamily="34" charset="0"/>
              </a:rPr>
              <a:t>Can I demand.</a:t>
            </a:r>
          </a:p>
          <a:p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Helvetica" panose="020B0604020202020204" pitchFamily="34" charset="0"/>
              </a:rPr>
              <a:t>Montague</a:t>
            </a:r>
          </a:p>
          <a:p>
            <a:r>
              <a:rPr lang="en-US" sz="2000" dirty="0">
                <a:solidFill>
                  <a:srgbClr val="6E6E6E"/>
                </a:solidFill>
                <a:latin typeface="Helvetica" panose="020B0604020202020204" pitchFamily="34" charset="0"/>
              </a:rPr>
              <a:t>But I can give thee more,</a:t>
            </a:r>
          </a:p>
          <a:p>
            <a:r>
              <a:rPr lang="en-US" sz="2000" dirty="0">
                <a:solidFill>
                  <a:srgbClr val="6E6E6E"/>
                </a:solidFill>
                <a:latin typeface="Helvetica" panose="020B0604020202020204" pitchFamily="34" charset="0"/>
              </a:rPr>
              <a:t>For I will raise her statue in pure gold,</a:t>
            </a:r>
          </a:p>
          <a:p>
            <a:r>
              <a:rPr lang="en-US" sz="2000" dirty="0">
                <a:solidFill>
                  <a:srgbClr val="6E6E6E"/>
                </a:solidFill>
                <a:latin typeface="Helvetica" panose="020B0604020202020204" pitchFamily="34" charset="0"/>
              </a:rPr>
              <a:t>That whiles Verona by that name is known,</a:t>
            </a:r>
          </a:p>
          <a:p>
            <a:r>
              <a:rPr lang="en-US" sz="2000" dirty="0">
                <a:solidFill>
                  <a:srgbClr val="6E6E6E"/>
                </a:solidFill>
                <a:latin typeface="Helvetica" panose="020B0604020202020204" pitchFamily="34" charset="0"/>
              </a:rPr>
              <a:t>There shall no figure at such rate be set</a:t>
            </a:r>
          </a:p>
          <a:p>
            <a:r>
              <a:rPr lang="en-US" sz="2000" dirty="0">
                <a:solidFill>
                  <a:srgbClr val="6E6E6E"/>
                </a:solidFill>
                <a:latin typeface="Helvetica" panose="020B0604020202020204" pitchFamily="34" charset="0"/>
              </a:rPr>
              <a:t>As that of true and faithful Juliet.</a:t>
            </a:r>
          </a:p>
          <a:p>
            <a:endParaRPr lang="en-US" sz="2000" dirty="0">
              <a:solidFill>
                <a:srgbClr val="6E6E6E"/>
              </a:solidFill>
              <a:latin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984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Death Scene in Movies</a:t>
            </a:r>
          </a:p>
        </p:txBody>
      </p:sp>
      <p:pic>
        <p:nvPicPr>
          <p:cNvPr id="3" name="exYVRtnRJZA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343652" y="1905000"/>
            <a:ext cx="7704667" cy="433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943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935022" cy="50913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74812" y="5181600"/>
            <a:ext cx="8534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Worked on from 1856-1858</a:t>
            </a:r>
          </a:p>
          <a:p>
            <a:r>
              <a:rPr lang="en-US" dirty="0"/>
              <a:t>Oil on Canvas</a:t>
            </a:r>
          </a:p>
          <a:p>
            <a:r>
              <a:rPr lang="en-US" dirty="0"/>
              <a:t>113.6mm by 175.2mm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935022" y="1253002"/>
            <a:ext cx="443743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The Feigned </a:t>
            </a:r>
          </a:p>
          <a:p>
            <a:pPr algn="ctr"/>
            <a:r>
              <a:rPr lang="en-US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Death </a:t>
            </a:r>
          </a:p>
          <a:p>
            <a:pPr algn="ctr"/>
            <a:r>
              <a:rPr lang="en-US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of Juliet</a:t>
            </a:r>
          </a:p>
        </p:txBody>
      </p:sp>
    </p:spTree>
    <p:extLst>
      <p:ext uri="{BB962C8B-B14F-4D97-AF65-F5344CB8AC3E}">
        <p14:creationId xmlns:p14="http://schemas.microsoft.com/office/powerpoint/2010/main" val="3920367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0" y="2594370"/>
            <a:ext cx="4976813" cy="3193260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613" y="2240244"/>
            <a:ext cx="4976812" cy="3901512"/>
          </a:xfrm>
        </p:spPr>
      </p:pic>
      <p:sp>
        <p:nvSpPr>
          <p:cNvPr id="9" name="TextBox 8"/>
          <p:cNvSpPr txBox="1"/>
          <p:nvPr/>
        </p:nvSpPr>
        <p:spPr>
          <a:xfrm>
            <a:off x="1063625" y="914400"/>
            <a:ext cx="1021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Notice the color difference between the two paintings. Why do you think Leighton made those choices between colors? Who are the characters involved in the paintings?</a:t>
            </a:r>
          </a:p>
        </p:txBody>
      </p:sp>
      <p:sp>
        <p:nvSpPr>
          <p:cNvPr id="10" name="Rectangle 9"/>
          <p:cNvSpPr/>
          <p:nvPr/>
        </p:nvSpPr>
        <p:spPr>
          <a:xfrm>
            <a:off x="3732212" y="76200"/>
            <a:ext cx="46458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Two Paintings</a:t>
            </a:r>
          </a:p>
        </p:txBody>
      </p:sp>
    </p:spTree>
    <p:extLst>
      <p:ext uri="{BB962C8B-B14F-4D97-AF65-F5344CB8AC3E}">
        <p14:creationId xmlns:p14="http://schemas.microsoft.com/office/powerpoint/2010/main" val="4250955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Books 16x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2787940.potx" id="{F769AD3B-90E4-4F81-9CF2-8BD9F607FEC3}" vid="{18F656D2-BE2F-4155-8430-D393897A45F9}"/>
    </a:ext>
  </a:extLst>
</a:theme>
</file>

<file path=ppt/theme/theme2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1345039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The bookstacks present on most slides  make this a good choice for students, teachers, reading enthusiasts, and others in education. This presentation template contains multiple slide layouts in widescreen format (16x9) and includes a sample table and chart that you can easily  modify.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2011-11-26T00:00:00+00:00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TP102787939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694216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LocMarketGroupTiers2 xmlns="4873beb7-5857-4685-be1f-d57550cc96c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BB5C329-08A6-4E5E-AEF1-A97828C874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301D382-32B0-43EE-932C-28906AF37617}">
  <ds:schemaRefs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terms/"/>
    <ds:schemaRef ds:uri="http://www.w3.org/XML/1998/namespace"/>
    <ds:schemaRef ds:uri="4873beb7-5857-4685-be1f-d57550cc96cc"/>
  </ds:schemaRefs>
</ds:datastoreItem>
</file>

<file path=customXml/itemProps3.xml><?xml version="1.0" encoding="utf-8"?>
<ds:datastoreItem xmlns:ds="http://schemas.openxmlformats.org/officeDocument/2006/customXml" ds:itemID="{E1B558C7-619B-49BE-9097-7FCBDADD4EC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Blue bookstack presentation (widescreen)</Template>
  <TotalTime>91</TotalTime>
  <Words>496</Words>
  <Application>Microsoft Office PowerPoint</Application>
  <PresentationFormat>Custom</PresentationFormat>
  <Paragraphs>75</Paragraphs>
  <Slides>10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Helvetica</vt:lpstr>
      <vt:lpstr>Books 16x9</vt:lpstr>
      <vt:lpstr>The Death of Romeo and Juliet Through Different Mediums</vt:lpstr>
      <vt:lpstr>PowerPoint Presentation</vt:lpstr>
      <vt:lpstr>William Shakespeare</vt:lpstr>
      <vt:lpstr>Lord Frederick Leighton</vt:lpstr>
      <vt:lpstr>The Reconciliation of the Montagues and Capulets over the Dead Bodies of Romeo and Juliet</vt:lpstr>
      <vt:lpstr>PowerPoint Presentation</vt:lpstr>
      <vt:lpstr>The Death Scene in Movies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Death of Romeo and Juliet Through Different Mediums</dc:title>
  <dc:creator>Caitlin</dc:creator>
  <cp:lastModifiedBy>Caitlin</cp:lastModifiedBy>
  <cp:revision>11</cp:revision>
  <dcterms:created xsi:type="dcterms:W3CDTF">2016-11-05T00:24:04Z</dcterms:created>
  <dcterms:modified xsi:type="dcterms:W3CDTF">2016-11-05T01:55:34Z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